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3E034-911F-4901-BDC3-1AF656562A54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E52ED-DC70-46EA-8EC6-2BE6CA31A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4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C294C4-5C8A-4A48-9BD2-B8A6EE5992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0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* </a:t>
            </a:r>
            <a:r>
              <a:rPr lang="en-US" dirty="0"/>
              <a:t>Jones, Richard B., et al. "A quantitative protein interaction network for the </a:t>
            </a:r>
            <a:r>
              <a:rPr lang="en-US" dirty="0" err="1"/>
              <a:t>ErbB</a:t>
            </a:r>
            <a:r>
              <a:rPr lang="en-US" dirty="0"/>
              <a:t> receptors using protein microarrays." </a:t>
            </a:r>
            <a:r>
              <a:rPr lang="en-US" i="1" dirty="0"/>
              <a:t>Nature</a:t>
            </a:r>
            <a:r>
              <a:rPr lang="en-US" dirty="0"/>
              <a:t> 439.7073 (2006): 168.</a:t>
            </a:r>
            <a:endParaRPr lang="en-U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 </a:t>
            </a:r>
            <a:r>
              <a:rPr lang="en-US" dirty="0" err="1"/>
              <a:t>Stumpf</a:t>
            </a:r>
            <a:r>
              <a:rPr lang="en-US" dirty="0"/>
              <a:t>, Michael PH, et al. "Estimating the size of the human </a:t>
            </a:r>
            <a:r>
              <a:rPr lang="en-US" dirty="0" err="1"/>
              <a:t>interactome</a:t>
            </a:r>
            <a:r>
              <a:rPr lang="en-US" dirty="0"/>
              <a:t>." </a:t>
            </a:r>
            <a:r>
              <a:rPr lang="en-US" i="1" dirty="0"/>
              <a:t>Proceedings of the National Academy of Sciences</a:t>
            </a:r>
            <a:r>
              <a:rPr lang="en-US" dirty="0"/>
              <a:t> 105.19 (2008): 6959-6964.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 </a:t>
            </a:r>
            <a:r>
              <a:rPr lang="en-US" dirty="0" err="1"/>
              <a:t>Ponomarenko</a:t>
            </a:r>
            <a:r>
              <a:rPr lang="en-US" dirty="0"/>
              <a:t>, Elena A., et al. "The size of the human proteome: the width and depth." </a:t>
            </a:r>
            <a:r>
              <a:rPr lang="en-US" i="1" dirty="0"/>
              <a:t>International journal of analytical chemistry</a:t>
            </a:r>
            <a:r>
              <a:rPr lang="en-US" dirty="0"/>
              <a:t> 2016 (2016).</a:t>
            </a:r>
          </a:p>
          <a:p>
            <a:r>
              <a:rPr lang="en-US" dirty="0"/>
              <a:t>**** Palazzo, Alexander F., and Eliza S. Lee. "Non-coding RNA: what is functional and what is junk?." </a:t>
            </a:r>
            <a:r>
              <a:rPr lang="en-US" i="1" dirty="0"/>
              <a:t>Frontiers in genetics</a:t>
            </a:r>
            <a:r>
              <a:rPr lang="en-US" dirty="0"/>
              <a:t> 6 (2015):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33B01-C1F4-DE42-9398-402A758B74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www.dailymail.co.uk</a:t>
            </a:r>
            <a:r>
              <a:rPr lang="en-US" dirty="0"/>
              <a:t>/news/article-1308061/Ferrari-recalls-cursed-supercar-FIVE-458-Italias-burst-flames.html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33B01-C1F4-DE42-9398-402A758B74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5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study of the interactions between the components of biological systems, and how these interactions give rise to the function and behavior of that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5961D-F425-B94C-B620-8CE91A0C93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0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20A5-B66C-4A43-A19C-2E756383D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2B2D3-C935-4C41-B584-F51217651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2C76E-00EC-45D9-9363-A1D4288B8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F758C-BBFD-4009-8103-02AB0E4B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E2907-D7DC-47DA-8075-E624C5D3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41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CF57-4464-4FF2-85D4-D32DA343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61018-A6B1-4A88-8EF8-72FD62D05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26CC-49A2-4FCB-858F-49F20AA9A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41714-83D7-4605-9C6F-989C7E38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37DB0-D0B5-4ED7-80D0-1A04DAE9C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3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D1FCB-AA3F-4BDE-B0FB-2027BFF99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0A194-8B0E-49D3-8B9A-7432102D6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7FEF-5D89-481A-A0D0-02730A9D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18034-1DAE-4DB1-9510-EBD8D37D3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D9C1-3F90-4D23-AD49-1ED29C3D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11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05FF3-E479-4664-8F6B-7F6E8858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3E8D4-7B33-44C2-BC9C-C773C447F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68B30-5FB3-4BDA-A81C-85B2D2F5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C611F-036F-4D3F-907E-08250820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9F6B-1BAC-4B7E-9866-AFEBF22F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4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26EA-DFDF-40D1-9855-1C51D1EA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927AE-087A-4912-8A6E-691A365B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321B-3280-4E10-88A2-E83C046E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9E9BA-9CE4-4DA1-A309-3E025CFBE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7E3AC-5922-4851-ABA9-321DC455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7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3CDA9-D1CF-4521-83C9-EB405269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00D8-1042-4B92-B061-727E23901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73C46-D9C4-422C-BF8B-DDED63DFF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09187-443A-4E84-A74C-3B4C3435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11955-D5AD-4C7E-BEBF-3E2E9F62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7F42C-FC76-40B0-B85E-73660FF8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2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5942-E8CA-465C-AF65-3A9FD5E2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AE473-B4E6-4430-80F7-CB2AFEAB9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DE51E-5201-4DDB-87BA-CA5C4D576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511EF-1F49-4182-A9B7-E6B7AF8C6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B78BF-CFD3-4C6B-A8A8-F3107D940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6778DE-40F9-4C2B-83B4-49B08155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59F01-9227-42BD-9AD0-EA0E65B7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63214-CDE7-456D-863B-6A011089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6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27E7-ACD3-4710-8801-FCDE72B7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821DEA-C2FE-41AC-A316-A6E9D973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6778F-87C5-421E-9A02-385560D5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9775C-1412-433B-9E50-1E66FCCF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2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E379A0-1C36-4B14-8312-9E559B37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B7836-DF76-45FD-A5D2-B71D547C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59B17-89DA-4CA9-95E5-105B6CC7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2BEF-4F31-4059-97EB-0B27FBA9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28D0-8B03-4F5E-9E1D-4FE08545E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7AAC1-2EF4-495C-AD2A-A8741C422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817E5-133E-4D71-A8F3-63F32B8C8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4B8F4-0DCB-4854-B4BA-06104C4D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686BF-FFCD-4A30-9788-067B86F4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6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534E-F7A7-4288-BEBE-0C730F12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B7C74F-308E-49BA-BE67-2890D9984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C5249-8828-4172-910C-1E97BC5B5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5BB5D-6B0C-47FB-BE15-C256C789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ABA8E-A784-4EDD-AEE7-71FF678CE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D5451-16A0-4F0A-9218-1150D8F1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9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03765-D23E-4FD1-89E2-96A1B6ED2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400FC-0A9C-4C74-BAE7-BC40D6F34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2A656-0379-4727-B009-0FED03C28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BEF97-5302-4338-B69C-E6DB522D1B19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2B160-0886-4FB2-B7BE-4720793F1B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729AF-BA57-4893-8DA3-968148373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AB2A0-D072-42E0-93CE-FF768DA2E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8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244" y="-1849463"/>
            <a:ext cx="760578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Biological Network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Hannah Carter</a:t>
            </a:r>
          </a:p>
          <a:p>
            <a:r>
              <a:rPr lang="en-US" dirty="0"/>
              <a:t>UCSD Department of Medicine</a:t>
            </a:r>
          </a:p>
          <a:p>
            <a:r>
              <a:rPr lang="en-US" dirty="0"/>
              <a:t>02/27/2018</a:t>
            </a:r>
          </a:p>
          <a:p>
            <a:r>
              <a:rPr lang="en-US" dirty="0" err="1"/>
              <a:t>hkcarter</a:t>
            </a:r>
            <a:r>
              <a:rPr lang="en-US" err="1"/>
              <a:t>@</a:t>
            </a:r>
            <a:r>
              <a:rPr lang="en-US"/>
              <a:t>ucsd.edu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2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1524"/>
            <a:ext cx="8229600" cy="1143000"/>
          </a:xfrm>
        </p:spPr>
        <p:txBody>
          <a:bodyPr/>
          <a:lstStyle/>
          <a:p>
            <a:r>
              <a:rPr lang="en-US" dirty="0"/>
              <a:t>Networks are modeled by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584659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G=(V,E)</a:t>
            </a:r>
          </a:p>
          <a:p>
            <a:pPr lvl="1"/>
            <a:r>
              <a:rPr lang="en-US" dirty="0"/>
              <a:t>V = vertices (or nodes)</a:t>
            </a:r>
          </a:p>
          <a:p>
            <a:pPr lvl="1"/>
            <a:r>
              <a:rPr lang="en-US" dirty="0"/>
              <a:t>E = edges (or links)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Subgraph</a:t>
            </a:r>
            <a:r>
              <a:rPr lang="en-US" dirty="0"/>
              <a:t> – connected subset of G</a:t>
            </a:r>
          </a:p>
          <a:p>
            <a:pPr marL="0" indent="0">
              <a:buNone/>
            </a:pPr>
            <a:r>
              <a:rPr lang="en-US" dirty="0"/>
              <a:t>G’ = (V’,E’)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75" y="1382686"/>
            <a:ext cx="3489115" cy="2307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8756" y="3477471"/>
            <a:ext cx="6619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V</a:t>
            </a:r>
            <a:r>
              <a:rPr lang="en-US" sz="2400" dirty="0"/>
              <a:t> = {1, 2, 3, 4, 5, 6} </a:t>
            </a:r>
          </a:p>
          <a:p>
            <a:r>
              <a:rPr lang="en-US" sz="2400" i="1" dirty="0"/>
              <a:t>E</a:t>
            </a:r>
            <a:r>
              <a:rPr lang="en-US" sz="2400" dirty="0"/>
              <a:t> = {{1, 2}, {1, 5}, {2, 3}, {2, 5}, {3, 4}, {4, 5 }, {4, 6}}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004504" y="5825060"/>
          <a:ext cx="5137276" cy="1009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2197100" imgH="431800" progId="Equation.3">
                  <p:embed/>
                </p:oleObj>
              </mc:Choice>
              <mc:Fallback>
                <p:oleObj name="Equation" r:id="rId4" imgW="2197100" imgH="4318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4504" y="5825060"/>
                        <a:ext cx="5137276" cy="1009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049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84305"/>
            <a:ext cx="8229600" cy="1143000"/>
          </a:xfrm>
        </p:spPr>
        <p:txBody>
          <a:bodyPr/>
          <a:lstStyle/>
          <a:p>
            <a:r>
              <a:rPr lang="en-US" dirty="0"/>
              <a:t>Creating Graphs from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3" y="1325354"/>
            <a:ext cx="3793897" cy="5273791"/>
          </a:xfrm>
        </p:spPr>
        <p:txBody>
          <a:bodyPr>
            <a:normAutofit/>
          </a:bodyPr>
          <a:lstStyle/>
          <a:p>
            <a:r>
              <a:rPr lang="en-US" dirty="0"/>
              <a:t>Adjacency matrix</a:t>
            </a:r>
          </a:p>
          <a:p>
            <a:pPr lvl="1"/>
            <a:r>
              <a:rPr lang="en-US" dirty="0"/>
              <a:t>Can include edge weights in adjacency matrix</a:t>
            </a:r>
          </a:p>
          <a:p>
            <a:pPr lvl="1"/>
            <a:endParaRPr lang="en-US" dirty="0"/>
          </a:p>
          <a:p>
            <a:r>
              <a:rPr lang="en-US" dirty="0"/>
              <a:t>SIF format</a:t>
            </a:r>
          </a:p>
          <a:p>
            <a:pPr marL="914400" lvl="2" indent="0">
              <a:buNone/>
            </a:pPr>
            <a:r>
              <a:rPr lang="en-US" dirty="0"/>
              <a:t>1  1</a:t>
            </a:r>
          </a:p>
          <a:p>
            <a:pPr marL="914400" lvl="2" indent="0">
              <a:buNone/>
            </a:pPr>
            <a:r>
              <a:rPr lang="en-US" dirty="0"/>
              <a:t>1  2</a:t>
            </a:r>
          </a:p>
          <a:p>
            <a:pPr marL="914400" lvl="2" indent="0">
              <a:buNone/>
            </a:pPr>
            <a:r>
              <a:rPr lang="en-US" dirty="0"/>
              <a:t>1  5</a:t>
            </a:r>
          </a:p>
          <a:p>
            <a:pPr marL="914400" lvl="2" indent="0">
              <a:buNone/>
            </a:pPr>
            <a:r>
              <a:rPr lang="en-US" dirty="0"/>
              <a:t>2  3</a:t>
            </a:r>
          </a:p>
          <a:p>
            <a:pPr marL="914400" lvl="2" indent="0">
              <a:buNone/>
            </a:pPr>
            <a:r>
              <a:rPr lang="en-US" dirty="0"/>
              <a:t>2  5</a:t>
            </a:r>
          </a:p>
          <a:p>
            <a:pPr marL="914400" lvl="2" indent="0">
              <a:buNone/>
            </a:pPr>
            <a:r>
              <a:rPr lang="en-US" dirty="0"/>
              <a:t>3  4</a:t>
            </a:r>
          </a:p>
          <a:p>
            <a:pPr marL="914400" lvl="2" indent="0">
              <a:buNone/>
            </a:pPr>
            <a:r>
              <a:rPr lang="en-US" dirty="0"/>
              <a:t>4  5</a:t>
            </a:r>
          </a:p>
          <a:p>
            <a:pPr marL="914400" lvl="2" indent="0">
              <a:buNone/>
            </a:pPr>
            <a:r>
              <a:rPr lang="en-US" dirty="0"/>
              <a:t>4  6</a:t>
            </a:r>
          </a:p>
          <a:p>
            <a:pPr lvl="1"/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73" y="1600202"/>
            <a:ext cx="4032228" cy="2707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86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512"/>
          <a:stretch/>
        </p:blipFill>
        <p:spPr>
          <a:xfrm>
            <a:off x="7229355" y="1398106"/>
            <a:ext cx="3325039" cy="3337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Graphs from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5462076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Graphs that represent the </a:t>
            </a:r>
            <a:r>
              <a:rPr lang="en-US" b="1" dirty="0"/>
              <a:t>known structure</a:t>
            </a:r>
            <a:r>
              <a:rPr lang="en-US" dirty="0"/>
              <a:t> of biological systems</a:t>
            </a:r>
          </a:p>
          <a:p>
            <a:pPr lvl="1"/>
            <a:r>
              <a:rPr lang="en-US" dirty="0"/>
              <a:t>PPI networks</a:t>
            </a:r>
          </a:p>
          <a:p>
            <a:pPr lvl="1"/>
            <a:r>
              <a:rPr lang="en-US" dirty="0"/>
              <a:t>Gene regulatory networks from TF binding motifs</a:t>
            </a:r>
          </a:p>
          <a:p>
            <a:pPr lvl="1"/>
            <a:r>
              <a:rPr lang="en-US" dirty="0"/>
              <a:t>Metabolic networks</a:t>
            </a:r>
          </a:p>
          <a:p>
            <a:pPr lvl="1"/>
            <a:endParaRPr lang="en-US" dirty="0"/>
          </a:p>
          <a:p>
            <a:r>
              <a:rPr lang="en-US" dirty="0"/>
              <a:t>Graphs that are inferred from </a:t>
            </a:r>
            <a:r>
              <a:rPr lang="en-US" b="1" dirty="0"/>
              <a:t>measured relationships </a:t>
            </a:r>
            <a:r>
              <a:rPr lang="en-US" dirty="0"/>
              <a:t>between biological variables</a:t>
            </a:r>
          </a:p>
          <a:p>
            <a:pPr lvl="1"/>
            <a:r>
              <a:rPr lang="en-US" dirty="0"/>
              <a:t>Gene co-expression networks</a:t>
            </a:r>
          </a:p>
          <a:p>
            <a:pPr lvl="1"/>
            <a:r>
              <a:rPr lang="en-US" dirty="0"/>
              <a:t>Co-morbidity maps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15" y="4840253"/>
            <a:ext cx="3087998" cy="18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79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0769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Versatility: Graphs can encode different types of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95507"/>
            <a:ext cx="4953288" cy="5027053"/>
          </a:xfrm>
        </p:spPr>
        <p:txBody>
          <a:bodyPr>
            <a:normAutofit/>
          </a:bodyPr>
          <a:lstStyle/>
          <a:p>
            <a:r>
              <a:rPr lang="en-US" dirty="0"/>
              <a:t>Nodes can represent one type of entity or more</a:t>
            </a:r>
          </a:p>
          <a:p>
            <a:pPr lvl="1"/>
            <a:r>
              <a:rPr lang="en-US" dirty="0"/>
              <a:t>Bipartite graph</a:t>
            </a:r>
          </a:p>
          <a:p>
            <a:pPr lvl="1"/>
            <a:endParaRPr lang="en-US" dirty="0"/>
          </a:p>
          <a:p>
            <a:r>
              <a:rPr lang="en-US" dirty="0"/>
              <a:t>Edges can be directed or undirected (or mixed)</a:t>
            </a:r>
          </a:p>
          <a:p>
            <a:pPr lvl="1"/>
            <a:r>
              <a:rPr lang="en-US" dirty="0"/>
              <a:t>Directed when the direction of action or information flow is known</a:t>
            </a:r>
          </a:p>
          <a:p>
            <a:pPr lvl="1"/>
            <a:r>
              <a:rPr lang="en-US" dirty="0"/>
              <a:t>Different types of relationship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83" y="4513522"/>
            <a:ext cx="1266597" cy="1139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939" y="4513522"/>
            <a:ext cx="1266597" cy="1139937"/>
          </a:xfrm>
          <a:prstGeom prst="rect">
            <a:avLst/>
          </a:prstGeom>
        </p:spPr>
      </p:pic>
      <p:sp>
        <p:nvSpPr>
          <p:cNvPr id="8" name="Rectangle 7"/>
          <p:cNvSpPr>
            <a:spLocks noChangeAspect="1"/>
          </p:cNvSpPr>
          <p:nvPr/>
        </p:nvSpPr>
        <p:spPr>
          <a:xfrm flipH="1">
            <a:off x="7874405" y="2050287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 flipV="1">
            <a:off x="8801591" y="2022485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8" idx="1"/>
            <a:endCxn id="9" idx="2"/>
          </p:cNvCxnSpPr>
          <p:nvPr/>
        </p:nvCxnSpPr>
        <p:spPr>
          <a:xfrm flipV="1">
            <a:off x="8067685" y="2133027"/>
            <a:ext cx="733906" cy="1390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spect="1"/>
          </p:cNvSpPr>
          <p:nvPr/>
        </p:nvSpPr>
        <p:spPr>
          <a:xfrm flipH="1">
            <a:off x="7874405" y="2395963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9" idx="2"/>
            <a:endCxn id="13" idx="1"/>
          </p:cNvCxnSpPr>
          <p:nvPr/>
        </p:nvCxnSpPr>
        <p:spPr>
          <a:xfrm flipH="1">
            <a:off x="8067685" y="2133026"/>
            <a:ext cx="733906" cy="35957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>
            <a:spLocks noChangeAspect="1"/>
          </p:cNvSpPr>
          <p:nvPr/>
        </p:nvSpPr>
        <p:spPr>
          <a:xfrm flipV="1">
            <a:off x="8801591" y="2354356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3" idx="1"/>
            <a:endCxn id="18" idx="2"/>
          </p:cNvCxnSpPr>
          <p:nvPr/>
        </p:nvCxnSpPr>
        <p:spPr>
          <a:xfrm flipV="1">
            <a:off x="8067685" y="2464897"/>
            <a:ext cx="733906" cy="277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spect="1"/>
          </p:cNvSpPr>
          <p:nvPr/>
        </p:nvSpPr>
        <p:spPr>
          <a:xfrm flipH="1">
            <a:off x="7874405" y="2727303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 flipV="1">
            <a:off x="8801591" y="2699498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8" idx="1"/>
            <a:endCxn id="25" idx="2"/>
          </p:cNvCxnSpPr>
          <p:nvPr/>
        </p:nvCxnSpPr>
        <p:spPr>
          <a:xfrm>
            <a:off x="8067685" y="2146927"/>
            <a:ext cx="733906" cy="66311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2"/>
            <a:endCxn id="23" idx="1"/>
          </p:cNvCxnSpPr>
          <p:nvPr/>
        </p:nvCxnSpPr>
        <p:spPr>
          <a:xfrm flipH="1">
            <a:off x="8067685" y="2810039"/>
            <a:ext cx="733906" cy="1390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45051" y="3180694"/>
            <a:ext cx="3345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	Enzymes and substrates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09647" y="5770243"/>
            <a:ext cx="4128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Examples: </a:t>
            </a:r>
          </a:p>
          <a:p>
            <a:r>
              <a:rPr lang="en-US" dirty="0"/>
              <a:t>	Transcription factors and targets</a:t>
            </a:r>
            <a:br>
              <a:rPr lang="en-US" dirty="0"/>
            </a:br>
            <a:r>
              <a:rPr lang="en-US" dirty="0"/>
              <a:t>	Protein-protein interactions</a:t>
            </a:r>
          </a:p>
        </p:txBody>
      </p:sp>
    </p:spTree>
    <p:extLst>
      <p:ext uri="{BB962C8B-B14F-4D97-AF65-F5344CB8AC3E}">
        <p14:creationId xmlns:p14="http://schemas.microsoft.com/office/powerpoint/2010/main" val="2725446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920168" y="2508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Could you encode a directed network with an adjacency matrix?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133601" y="40243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Could you encode a bi-partite network with an adjacency matrix?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725" y="1638398"/>
            <a:ext cx="3300142" cy="221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spect="1"/>
          </p:cNvSpPr>
          <p:nvPr/>
        </p:nvSpPr>
        <p:spPr>
          <a:xfrm flipH="1">
            <a:off x="3946646" y="5504615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flipV="1">
            <a:off x="4873832" y="5476813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1"/>
            <a:endCxn id="8" idx="2"/>
          </p:cNvCxnSpPr>
          <p:nvPr/>
        </p:nvCxnSpPr>
        <p:spPr>
          <a:xfrm flipV="1">
            <a:off x="4139926" y="5587355"/>
            <a:ext cx="733906" cy="1390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 noChangeAspect="1"/>
          </p:cNvSpPr>
          <p:nvPr/>
        </p:nvSpPr>
        <p:spPr>
          <a:xfrm flipH="1">
            <a:off x="3946646" y="5850291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8" idx="2"/>
            <a:endCxn id="10" idx="1"/>
          </p:cNvCxnSpPr>
          <p:nvPr/>
        </p:nvCxnSpPr>
        <p:spPr>
          <a:xfrm flipH="1">
            <a:off x="4139926" y="5587354"/>
            <a:ext cx="733906" cy="35957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>
            <a:spLocks noChangeAspect="1"/>
          </p:cNvSpPr>
          <p:nvPr/>
        </p:nvSpPr>
        <p:spPr>
          <a:xfrm flipV="1">
            <a:off x="4873832" y="5808684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0" idx="1"/>
            <a:endCxn id="12" idx="2"/>
          </p:cNvCxnSpPr>
          <p:nvPr/>
        </p:nvCxnSpPr>
        <p:spPr>
          <a:xfrm flipV="1">
            <a:off x="4139926" y="5919226"/>
            <a:ext cx="733906" cy="277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>
            <a:spLocks noChangeAspect="1"/>
          </p:cNvSpPr>
          <p:nvPr/>
        </p:nvSpPr>
        <p:spPr>
          <a:xfrm flipH="1">
            <a:off x="3946646" y="6181631"/>
            <a:ext cx="193280" cy="19328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 flipV="1">
            <a:off x="4873832" y="6153826"/>
            <a:ext cx="221082" cy="221083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7" idx="1"/>
            <a:endCxn id="15" idx="2"/>
          </p:cNvCxnSpPr>
          <p:nvPr/>
        </p:nvCxnSpPr>
        <p:spPr>
          <a:xfrm>
            <a:off x="4139926" y="5601255"/>
            <a:ext cx="733906" cy="66311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2"/>
            <a:endCxn id="14" idx="1"/>
          </p:cNvCxnSpPr>
          <p:nvPr/>
        </p:nvCxnSpPr>
        <p:spPr>
          <a:xfrm flipH="1">
            <a:off x="4139926" y="6264367"/>
            <a:ext cx="733906" cy="1390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6208150" y="5215411"/>
          <a:ext cx="221390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3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3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3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826987" y="5375167"/>
            <a:ext cx="31822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34945" y="6058651"/>
            <a:ext cx="31290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40484" y="5714919"/>
            <a:ext cx="31290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93460" y="5404937"/>
            <a:ext cx="30166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93460" y="5750967"/>
            <a:ext cx="30166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00195" y="6076847"/>
            <a:ext cx="30166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93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4647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Exercise: Creating simple graphs with R </a:t>
            </a:r>
            <a:r>
              <a:rPr lang="en-US" dirty="0" err="1"/>
              <a:t>iGraph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33034" y="3413708"/>
            <a:ext cx="5028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Jupyter</a:t>
            </a:r>
            <a:r>
              <a:rPr lang="en-US" sz="3200" dirty="0"/>
              <a:t> Notebook: Exercise 1</a:t>
            </a:r>
          </a:p>
        </p:txBody>
      </p:sp>
    </p:spTree>
    <p:extLst>
      <p:ext uri="{BB962C8B-B14F-4D97-AF65-F5344CB8AC3E}">
        <p14:creationId xmlns:p14="http://schemas.microsoft.com/office/powerpoint/2010/main" val="216735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Module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50058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Learn how networks can be created from high-throughput data</a:t>
            </a:r>
          </a:p>
          <a:p>
            <a:endParaRPr lang="en-US" dirty="0"/>
          </a:p>
          <a:p>
            <a:r>
              <a:rPr lang="en-US" dirty="0"/>
              <a:t>Understand how networks can be used to represent, analyze and interpret biological systems including:</a:t>
            </a:r>
          </a:p>
          <a:p>
            <a:pPr lvl="1"/>
            <a:r>
              <a:rPr lang="en-US" dirty="0"/>
              <a:t>Examples of biological networks</a:t>
            </a:r>
          </a:p>
          <a:p>
            <a:pPr lvl="1"/>
            <a:r>
              <a:rPr lang="en-US" dirty="0"/>
              <a:t>Common network statistics used for biological inference</a:t>
            </a:r>
          </a:p>
          <a:p>
            <a:pPr lvl="1"/>
            <a:r>
              <a:rPr lang="en-US" dirty="0"/>
              <a:t>How to generate a random distribution over a network</a:t>
            </a:r>
          </a:p>
          <a:p>
            <a:pPr lvl="1"/>
            <a:r>
              <a:rPr lang="en-US" dirty="0"/>
              <a:t>How networks have helped us understand the organization of biological systems and the implications of this organization for disease</a:t>
            </a:r>
          </a:p>
          <a:p>
            <a:endParaRPr lang="en-US" dirty="0"/>
          </a:p>
          <a:p>
            <a:r>
              <a:rPr lang="en-US" dirty="0"/>
              <a:t>Provide a basic computational toolkit for network visualization and analysis</a:t>
            </a:r>
          </a:p>
          <a:p>
            <a:endParaRPr lang="en-US" dirty="0"/>
          </a:p>
          <a:p>
            <a:r>
              <a:rPr lang="en-US" dirty="0"/>
              <a:t>Provide some examples of common algorithms for network construction and analysis</a:t>
            </a:r>
          </a:p>
          <a:p>
            <a:endParaRPr lang="en-US" dirty="0"/>
          </a:p>
          <a:p>
            <a:r>
              <a:rPr lang="en-US" dirty="0"/>
              <a:t>Describe sources of publicly available network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36699"/>
            <a:ext cx="8229600" cy="5257800"/>
          </a:xfrm>
        </p:spPr>
        <p:txBody>
          <a:bodyPr>
            <a:normAutofit/>
          </a:bodyPr>
          <a:lstStyle/>
          <a:p>
            <a:r>
              <a:rPr lang="en-US" b="1" dirty="0"/>
              <a:t>Day 1: Introduction to networks</a:t>
            </a:r>
          </a:p>
          <a:p>
            <a:pPr lvl="1"/>
            <a:r>
              <a:rPr lang="en-US" dirty="0"/>
              <a:t>Why networks?</a:t>
            </a:r>
          </a:p>
          <a:p>
            <a:pPr lvl="1"/>
            <a:r>
              <a:rPr lang="en-US" dirty="0"/>
              <a:t>Network basics &amp; examples of biological networks</a:t>
            </a:r>
          </a:p>
          <a:p>
            <a:pPr lvl="1"/>
            <a:r>
              <a:rPr lang="en-US" dirty="0"/>
              <a:t>What networks can teach us about biological systems</a:t>
            </a:r>
          </a:p>
          <a:p>
            <a:pPr lvl="1"/>
            <a:r>
              <a:rPr lang="en-US" dirty="0"/>
              <a:t>Challenges for biological network analysis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Cytoscape</a:t>
            </a:r>
            <a:r>
              <a:rPr lang="en-US" dirty="0"/>
              <a:t> and </a:t>
            </a:r>
            <a:r>
              <a:rPr lang="en-US" dirty="0" err="1"/>
              <a:t>Ndex</a:t>
            </a:r>
            <a:endParaRPr lang="en-US" dirty="0"/>
          </a:p>
          <a:p>
            <a:pPr lvl="2"/>
            <a:r>
              <a:rPr lang="en-US" dirty="0"/>
              <a:t>Loading and visualizing networks</a:t>
            </a:r>
          </a:p>
          <a:p>
            <a:endParaRPr lang="en-US" dirty="0"/>
          </a:p>
          <a:p>
            <a:r>
              <a:rPr lang="en-US" dirty="0"/>
              <a:t>Day 2: Network analysis </a:t>
            </a:r>
          </a:p>
          <a:p>
            <a:pPr lvl="1"/>
            <a:r>
              <a:rPr lang="en-US" dirty="0"/>
              <a:t>Motif detection</a:t>
            </a:r>
          </a:p>
          <a:p>
            <a:pPr lvl="1"/>
            <a:r>
              <a:rPr lang="en-US" dirty="0"/>
              <a:t>Statistical hypothesis testing with networks</a:t>
            </a:r>
          </a:p>
          <a:p>
            <a:pPr lvl="1"/>
            <a:r>
              <a:rPr lang="en-US" dirty="0"/>
              <a:t>RNA </a:t>
            </a:r>
            <a:r>
              <a:rPr lang="en-US" dirty="0" err="1"/>
              <a:t>seq</a:t>
            </a:r>
            <a:r>
              <a:rPr lang="en-US" dirty="0"/>
              <a:t>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6DABB-3982-4149-9480-1DC64E7DC8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4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21323"/>
            <a:ext cx="8229600" cy="1143000"/>
          </a:xfrm>
        </p:spPr>
        <p:txBody>
          <a:bodyPr/>
          <a:lstStyle/>
          <a:p>
            <a:r>
              <a:rPr lang="en-US" dirty="0"/>
              <a:t>Please ask questions!</a:t>
            </a:r>
          </a:p>
        </p:txBody>
      </p:sp>
    </p:spTree>
    <p:extLst>
      <p:ext uri="{BB962C8B-B14F-4D97-AF65-F5344CB8AC3E}">
        <p14:creationId xmlns:p14="http://schemas.microsoft.com/office/powerpoint/2010/main" val="234041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719" y="1572872"/>
            <a:ext cx="5700829" cy="5140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Networks?</a:t>
            </a:r>
          </a:p>
        </p:txBody>
      </p:sp>
    </p:spTree>
    <p:extLst>
      <p:ext uri="{BB962C8B-B14F-4D97-AF65-F5344CB8AC3E}">
        <p14:creationId xmlns:p14="http://schemas.microsoft.com/office/powerpoint/2010/main" val="85572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6636"/>
            <a:ext cx="8229600" cy="1143000"/>
          </a:xfrm>
        </p:spPr>
        <p:txBody>
          <a:bodyPr/>
          <a:lstStyle/>
          <a:p>
            <a:r>
              <a:rPr lang="en-US" dirty="0"/>
              <a:t>Biological Systems are Complex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405988"/>
          <a:ext cx="8229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1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7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Category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Homo Sapiens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Base pairs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~ 6 billion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Chromosomes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Protein coding genes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~21,000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Proteins (including known splice isoforms)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~92,179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Verified protein Interactions 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&gt;240,000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Estimate of expected protein interactions **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650,000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Estimated proteomic diversity with SNPs and PTMs***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 to 6.13 million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Non-coding RNAs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??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38" y="4937599"/>
            <a:ext cx="3664738" cy="1809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35347" y="4830153"/>
            <a:ext cx="64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****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9930" b="14251"/>
          <a:stretch/>
        </p:blipFill>
        <p:spPr>
          <a:xfrm>
            <a:off x="6392568" y="4899112"/>
            <a:ext cx="4104969" cy="17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93082"/>
            <a:ext cx="8229600" cy="1143000"/>
          </a:xfrm>
        </p:spPr>
        <p:txBody>
          <a:bodyPr/>
          <a:lstStyle/>
          <a:p>
            <a:r>
              <a:rPr lang="en-US" dirty="0"/>
              <a:t>Complex Systems can Fail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205" y="1646026"/>
            <a:ext cx="4230407" cy="26486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34592" y="4520542"/>
            <a:ext cx="8229600" cy="69685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Ferrari recall after 5 cars crash and spontaneously catch fire in 2010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1650" y="5134740"/>
            <a:ext cx="8092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“Ferrari today said a flaw in the wheel arch on the rear of the £170,000 supercar is fitted with a special glue which is prone to melting. The fault brings the lining of the wheel-arch into contact with the hot exhaust pipe causing both the lining and the adhesive to heat up and ignite. As result of the fire the superheated </a:t>
            </a:r>
            <a:r>
              <a:rPr lang="en-US" dirty="0" err="1"/>
              <a:t>aluminium</a:t>
            </a:r>
            <a:r>
              <a:rPr lang="en-US" dirty="0"/>
              <a:t> body will subsequently melt.“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007984" y="3052531"/>
            <a:ext cx="5396447" cy="1852490"/>
            <a:chOff x="3483983" y="3052531"/>
            <a:chExt cx="5396447" cy="1852490"/>
          </a:xfrm>
        </p:grpSpPr>
        <p:sp>
          <p:nvSpPr>
            <p:cNvPr id="11" name="Rectangle 10"/>
            <p:cNvSpPr/>
            <p:nvPr/>
          </p:nvSpPr>
          <p:spPr>
            <a:xfrm>
              <a:off x="3483983" y="4520541"/>
              <a:ext cx="4019981" cy="384480"/>
            </a:xfrm>
            <a:prstGeom prst="rect">
              <a:avLst/>
            </a:prstGeom>
            <a:noFill/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6723272" y="3437009"/>
              <a:ext cx="1561384" cy="1083532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655440" y="3052531"/>
              <a:ext cx="1224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Phenotype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363824" y="4826510"/>
            <a:ext cx="4438586" cy="895013"/>
            <a:chOff x="839824" y="4826509"/>
            <a:chExt cx="4438586" cy="895013"/>
          </a:xfrm>
        </p:grpSpPr>
        <p:cxnSp>
          <p:nvCxnSpPr>
            <p:cNvPr id="16" name="Straight Arrow Connector 15"/>
            <p:cNvCxnSpPr>
              <a:stCxn id="18" idx="2"/>
            </p:cNvCxnSpPr>
            <p:nvPr/>
          </p:nvCxnSpPr>
          <p:spPr>
            <a:xfrm>
              <a:off x="1402501" y="5195841"/>
              <a:ext cx="543403" cy="525681"/>
            </a:xfrm>
            <a:prstGeom prst="straightConnector1">
              <a:avLst/>
            </a:prstGeom>
            <a:ln>
              <a:solidFill>
                <a:srgbClr val="E46C0A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39824" y="4826509"/>
              <a:ext cx="112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Genotype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783694" y="5721522"/>
              <a:ext cx="3494716" cy="0"/>
            </a:xfrm>
            <a:prstGeom prst="line">
              <a:avLst/>
            </a:prstGeom>
            <a:ln>
              <a:solidFill>
                <a:srgbClr val="E46C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189093" y="5721523"/>
            <a:ext cx="7829303" cy="970353"/>
            <a:chOff x="665092" y="5721522"/>
            <a:chExt cx="7829303" cy="970353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676744" y="5989492"/>
              <a:ext cx="4601666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304717" y="5721522"/>
              <a:ext cx="2108113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064925" y="5989492"/>
              <a:ext cx="221973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76744" y="6269113"/>
              <a:ext cx="2807239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979765" y="6269113"/>
              <a:ext cx="1514630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65092" y="6537084"/>
              <a:ext cx="2061504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279568" y="6322543"/>
              <a:ext cx="129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</a:rPr>
                <a:t>Mechanism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4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4921"/>
            <a:ext cx="8229600" cy="1143000"/>
          </a:xfrm>
        </p:spPr>
        <p:txBody>
          <a:bodyPr/>
          <a:lstStyle/>
          <a:p>
            <a:r>
              <a:rPr lang="en-US" dirty="0"/>
              <a:t>Why Networks?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9930" b="14251"/>
          <a:stretch/>
        </p:blipFill>
        <p:spPr>
          <a:xfrm>
            <a:off x="6563034" y="1182481"/>
            <a:ext cx="4104969" cy="1788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673" y="3071791"/>
            <a:ext cx="2621578" cy="1649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7121" y="2840941"/>
            <a:ext cx="5700668" cy="2215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Systems biology</a:t>
            </a:r>
          </a:p>
          <a:p>
            <a:pPr lvl="1"/>
            <a:r>
              <a:rPr lang="en-US" sz="2400" dirty="0"/>
              <a:t>- Study behavior of the system</a:t>
            </a:r>
          </a:p>
          <a:p>
            <a:pPr lvl="1"/>
            <a:r>
              <a:rPr lang="en-US" sz="2400" dirty="0"/>
              <a:t>- Behavior arises from interactions</a:t>
            </a:r>
            <a:br>
              <a:rPr lang="en-US" sz="2400" dirty="0"/>
            </a:br>
            <a:r>
              <a:rPr lang="en-US" sz="2400" dirty="0"/>
              <a:t>among components</a:t>
            </a:r>
          </a:p>
          <a:p>
            <a:pPr lvl="1"/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7124" y="4663426"/>
            <a:ext cx="79700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Networks as a tool for systems biology</a:t>
            </a:r>
          </a:p>
          <a:p>
            <a:pPr lvl="1"/>
            <a:r>
              <a:rPr lang="en-US" sz="2400" dirty="0"/>
              <a:t>- Explicitly model interactions</a:t>
            </a:r>
          </a:p>
          <a:p>
            <a:pPr lvl="1"/>
            <a:r>
              <a:rPr lang="en-US" sz="2400" dirty="0"/>
              <a:t>- Can be used to study complex behaviors of systems</a:t>
            </a:r>
          </a:p>
          <a:p>
            <a:pPr lvl="1"/>
            <a:r>
              <a:rPr lang="en-US" sz="2400" dirty="0"/>
              <a:t>- Are convenient tools for analyzing relationships in data generated from high throughput technologies</a:t>
            </a:r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687123" y="1339850"/>
            <a:ext cx="472437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Reductionist Biology</a:t>
            </a:r>
          </a:p>
          <a:p>
            <a:r>
              <a:rPr lang="en-US" dirty="0"/>
              <a:t>	- </a:t>
            </a:r>
            <a:r>
              <a:rPr lang="en-US" sz="2400" dirty="0"/>
              <a:t>Parts list</a:t>
            </a:r>
          </a:p>
          <a:p>
            <a:r>
              <a:rPr lang="en-US" sz="2400" dirty="0"/>
              <a:t>	- Study each part individually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034" y="907442"/>
            <a:ext cx="4093317" cy="21643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761" y="3071791"/>
            <a:ext cx="2749815" cy="16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3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Theory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of graphs as a representation of the relationships between discrete objects</a:t>
            </a:r>
          </a:p>
          <a:p>
            <a:endParaRPr lang="en-US" dirty="0"/>
          </a:p>
          <a:p>
            <a:r>
              <a:rPr lang="en-US" dirty="0"/>
              <a:t>Objects represented as nodes</a:t>
            </a:r>
          </a:p>
          <a:p>
            <a:pPr lvl="1"/>
            <a:r>
              <a:rPr lang="en-US" dirty="0"/>
              <a:t>Genes, proteins, enzymes, metabolites, drugs, diseases, …</a:t>
            </a:r>
          </a:p>
          <a:p>
            <a:pPr lvl="1"/>
            <a:endParaRPr lang="en-US" dirty="0"/>
          </a:p>
          <a:p>
            <a:r>
              <a:rPr lang="en-US" dirty="0"/>
              <a:t>Relationships represented as edges</a:t>
            </a:r>
          </a:p>
          <a:p>
            <a:pPr lvl="1"/>
            <a:r>
              <a:rPr lang="en-US" dirty="0"/>
              <a:t>Protein-protein interactions, enzyme-substrate pairs, co-expressed mRNAs, 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08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824</Words>
  <Application>Microsoft Office PowerPoint</Application>
  <PresentationFormat>Widescreen</PresentationFormat>
  <Paragraphs>163</Paragraphs>
  <Slides>15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Equation</vt:lpstr>
      <vt:lpstr>Biological Network Analysis</vt:lpstr>
      <vt:lpstr>Network Module Goals</vt:lpstr>
      <vt:lpstr>Overview</vt:lpstr>
      <vt:lpstr>Please ask questions!</vt:lpstr>
      <vt:lpstr>Why Networks?</vt:lpstr>
      <vt:lpstr>Biological Systems are Complex</vt:lpstr>
      <vt:lpstr>Complex Systems can Fail</vt:lpstr>
      <vt:lpstr>Why Networks?</vt:lpstr>
      <vt:lpstr>Network Theory </vt:lpstr>
      <vt:lpstr>Networks are modeled by Graphs</vt:lpstr>
      <vt:lpstr>Creating Graphs from Data</vt:lpstr>
      <vt:lpstr>Creating Graphs from Data</vt:lpstr>
      <vt:lpstr>Versatility: Graphs can encode different types of information</vt:lpstr>
      <vt:lpstr>Could you encode a directed network with an adjacency matrix?</vt:lpstr>
      <vt:lpstr>Exercise: Creating simple graphs with R iGraph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Network Analysis</dc:title>
  <dc:creator>Patrick C Fiaux</dc:creator>
  <cp:lastModifiedBy>Patrick C Fiaux</cp:lastModifiedBy>
  <cp:revision>2</cp:revision>
  <dcterms:created xsi:type="dcterms:W3CDTF">2018-02-27T15:29:51Z</dcterms:created>
  <dcterms:modified xsi:type="dcterms:W3CDTF">2019-02-21T17:11:53Z</dcterms:modified>
</cp:coreProperties>
</file>